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5"/>
  </p:handout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Lst>
  <p:sldSz cx="9144000" cy="6858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09032"/>
          </a:xfrm>
          <a:prstGeom prst="rect">
            <a:avLst/>
          </a:prstGeom>
        </p:spPr>
        <p:txBody>
          <a:bodyPr vert="horz" lIns="98472" tIns="49236" rIns="98472" bIns="49236" rtlCol="0"/>
          <a:lstStyle>
            <a:lvl1pPr algn="l">
              <a:defRPr sz="1300"/>
            </a:lvl1pPr>
          </a:lstStyle>
          <a:p>
            <a:endParaRPr lang="en-GB"/>
          </a:p>
        </p:txBody>
      </p:sp>
      <p:sp>
        <p:nvSpPr>
          <p:cNvPr id="3" name="Date Placeholder 2"/>
          <p:cNvSpPr>
            <a:spLocks noGrp="1"/>
          </p:cNvSpPr>
          <p:nvPr>
            <p:ph type="dt" sz="quarter" idx="1"/>
          </p:nvPr>
        </p:nvSpPr>
        <p:spPr>
          <a:xfrm>
            <a:off x="3995217" y="0"/>
            <a:ext cx="3056414" cy="509032"/>
          </a:xfrm>
          <a:prstGeom prst="rect">
            <a:avLst/>
          </a:prstGeom>
        </p:spPr>
        <p:txBody>
          <a:bodyPr vert="horz" lIns="98472" tIns="49236" rIns="98472" bIns="49236" rtlCol="0"/>
          <a:lstStyle>
            <a:lvl1pPr algn="r">
              <a:defRPr sz="1300"/>
            </a:lvl1pPr>
          </a:lstStyle>
          <a:p>
            <a:fld id="{3076B0D6-7283-4C33-A1DF-F45FD976B27F}" type="datetimeFigureOut">
              <a:rPr lang="en-GB" smtClean="0"/>
              <a:t>08/09/2022</a:t>
            </a:fld>
            <a:endParaRPr lang="en-GB"/>
          </a:p>
        </p:txBody>
      </p:sp>
      <p:sp>
        <p:nvSpPr>
          <p:cNvPr id="4" name="Footer Placeholder 3"/>
          <p:cNvSpPr>
            <a:spLocks noGrp="1"/>
          </p:cNvSpPr>
          <p:nvPr>
            <p:ph type="ftr" sz="quarter" idx="2"/>
          </p:nvPr>
        </p:nvSpPr>
        <p:spPr>
          <a:xfrm>
            <a:off x="0" y="9669839"/>
            <a:ext cx="3056414" cy="509032"/>
          </a:xfrm>
          <a:prstGeom prst="rect">
            <a:avLst/>
          </a:prstGeom>
        </p:spPr>
        <p:txBody>
          <a:bodyPr vert="horz" lIns="98472" tIns="49236" rIns="98472" bIns="49236" rtlCol="0" anchor="b"/>
          <a:lstStyle>
            <a:lvl1pPr algn="l">
              <a:defRPr sz="1300"/>
            </a:lvl1pPr>
          </a:lstStyle>
          <a:p>
            <a:endParaRPr lang="en-GB"/>
          </a:p>
        </p:txBody>
      </p:sp>
      <p:sp>
        <p:nvSpPr>
          <p:cNvPr id="5" name="Slide Number Placeholder 4"/>
          <p:cNvSpPr>
            <a:spLocks noGrp="1"/>
          </p:cNvSpPr>
          <p:nvPr>
            <p:ph type="sldNum" sz="quarter" idx="3"/>
          </p:nvPr>
        </p:nvSpPr>
        <p:spPr>
          <a:xfrm>
            <a:off x="3995217" y="9669839"/>
            <a:ext cx="3056414" cy="509032"/>
          </a:xfrm>
          <a:prstGeom prst="rect">
            <a:avLst/>
          </a:prstGeom>
        </p:spPr>
        <p:txBody>
          <a:bodyPr vert="horz" lIns="98472" tIns="49236" rIns="98472" bIns="49236" rtlCol="0" anchor="b"/>
          <a:lstStyle>
            <a:lvl1pPr algn="r">
              <a:defRPr sz="1300"/>
            </a:lvl1pPr>
          </a:lstStyle>
          <a:p>
            <a:fld id="{8A8ADC7E-ED19-43AD-95EA-F4A6D6285BFD}" type="slidenum">
              <a:rPr lang="en-GB" smtClean="0"/>
              <a:t>‹#›</a:t>
            </a:fld>
            <a:endParaRPr lang="en-GB"/>
          </a:p>
        </p:txBody>
      </p:sp>
    </p:spTree>
    <p:extLst>
      <p:ext uri="{BB962C8B-B14F-4D97-AF65-F5344CB8AC3E}">
        <p14:creationId xmlns:p14="http://schemas.microsoft.com/office/powerpoint/2010/main" val="33587402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2920144-48E0-473E-8185-A7955C7B0CCF}"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20144-48E0-473E-8185-A7955C7B0CC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20144-48E0-473E-8185-A7955C7B0CC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20144-48E0-473E-8185-A7955C7B0CC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920144-48E0-473E-8185-A7955C7B0CC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920144-48E0-473E-8185-A7955C7B0CC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920144-48E0-473E-8185-A7955C7B0CCF}"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920144-48E0-473E-8185-A7955C7B0CCF}"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2920144-48E0-473E-8185-A7955C7B0CCF}"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920144-48E0-473E-8185-A7955C7B0CC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D6A058-1581-436B-830F-8A2AB7BF459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920144-48E0-473E-8185-A7955C7B0CC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D6A058-1581-436B-830F-8A2AB7BF4590}"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920144-48E0-473E-8185-A7955C7B0CCF}" type="datetimeFigureOut">
              <a:rPr lang="en-GB" smtClean="0"/>
              <a:t>08/09/2022</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D6A058-1581-436B-830F-8A2AB7BF459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Parents’ Meeting </a:t>
            </a:r>
            <a:br>
              <a:rPr lang="en-GB" dirty="0" smtClean="0"/>
            </a:br>
            <a:r>
              <a:rPr lang="en-GB" dirty="0" smtClean="0"/>
              <a:t>Rabbit Class </a:t>
            </a:r>
            <a:endParaRPr lang="en-GB" dirty="0"/>
          </a:p>
        </p:txBody>
      </p:sp>
      <p:sp>
        <p:nvSpPr>
          <p:cNvPr id="3" name="Subtitle 2"/>
          <p:cNvSpPr>
            <a:spLocks noGrp="1"/>
          </p:cNvSpPr>
          <p:nvPr>
            <p:ph type="subTitle" idx="1"/>
          </p:nvPr>
        </p:nvSpPr>
        <p:spPr/>
        <p:txBody>
          <a:bodyPr/>
          <a:lstStyle/>
          <a:p>
            <a:r>
              <a:rPr lang="en-GB" b="1" dirty="0" smtClean="0"/>
              <a:t>Thursday 8</a:t>
            </a:r>
            <a:r>
              <a:rPr lang="en-GB" b="1" baseline="30000" dirty="0" smtClean="0"/>
              <a:t>th</a:t>
            </a:r>
            <a:r>
              <a:rPr lang="en-GB" b="1" dirty="0" smtClean="0"/>
              <a:t> September 2022</a:t>
            </a:r>
            <a:endParaRPr lang="en-GB" b="1" dirty="0"/>
          </a:p>
        </p:txBody>
      </p:sp>
    </p:spTree>
    <p:extLst>
      <p:ext uri="{BB962C8B-B14F-4D97-AF65-F5344CB8AC3E}">
        <p14:creationId xmlns:p14="http://schemas.microsoft.com/office/powerpoint/2010/main" val="2163618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49" y="4947900"/>
            <a:ext cx="8183880" cy="1051560"/>
          </a:xfrm>
        </p:spPr>
        <p:txBody>
          <a:bodyPr/>
          <a:lstStyle/>
          <a:p>
            <a:r>
              <a:rPr lang="en-GB" dirty="0" smtClean="0"/>
              <a:t>Dojo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913" y="2335725"/>
            <a:ext cx="3808704" cy="299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48680"/>
            <a:ext cx="8402237" cy="1754326"/>
          </a:xfrm>
          <a:prstGeom prst="rect">
            <a:avLst/>
          </a:prstGeom>
          <a:noFill/>
        </p:spPr>
        <p:txBody>
          <a:bodyPr wrap="square" rtlCol="0">
            <a:spAutoFit/>
          </a:bodyPr>
          <a:lstStyle/>
          <a:p>
            <a:r>
              <a:rPr lang="en-GB" dirty="0" smtClean="0">
                <a:latin typeface="Twinkl" pitchFamily="2" charset="0"/>
              </a:rPr>
              <a:t>The Class Dojo App is a way of communicating for the children, parents and </a:t>
            </a:r>
          </a:p>
          <a:p>
            <a:r>
              <a:rPr lang="en-GB" dirty="0">
                <a:latin typeface="Twinkl" pitchFamily="2" charset="0"/>
              </a:rPr>
              <a:t>t</a:t>
            </a:r>
            <a:r>
              <a:rPr lang="en-GB" dirty="0" smtClean="0">
                <a:latin typeface="Twinkl" pitchFamily="2" charset="0"/>
              </a:rPr>
              <a:t>eachers. It is used throughout Sheerhatch from Year One and it will be used in many different ways as your child moves through the school.</a:t>
            </a:r>
          </a:p>
          <a:p>
            <a:r>
              <a:rPr lang="en-GB" dirty="0" smtClean="0">
                <a:latin typeface="Twinkl" pitchFamily="2" charset="0"/>
              </a:rPr>
              <a:t>We collect dojo points as a reward and it is also an excellent way for me to communicate with parents as a whole class or individually. You can also message me on it.  Look out for an email. </a:t>
            </a:r>
            <a:endParaRPr lang="en-GB" dirty="0">
              <a:latin typeface="Twinkl" pitchFamily="2" charset="0"/>
            </a:endParaRPr>
          </a:p>
        </p:txBody>
      </p:sp>
    </p:spTree>
    <p:extLst>
      <p:ext uri="{BB962C8B-B14F-4D97-AF65-F5344CB8AC3E}">
        <p14:creationId xmlns:p14="http://schemas.microsoft.com/office/powerpoint/2010/main" val="207857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83880" cy="1051560"/>
          </a:xfrm>
        </p:spPr>
        <p:txBody>
          <a:bodyPr/>
          <a:lstStyle/>
          <a:p>
            <a:r>
              <a:rPr lang="en-GB" dirty="0" smtClean="0"/>
              <a:t> Reminders</a:t>
            </a:r>
            <a:endParaRPr lang="en-GB" dirty="0"/>
          </a:p>
        </p:txBody>
      </p:sp>
      <p:sp>
        <p:nvSpPr>
          <p:cNvPr id="3" name="TextBox 2"/>
          <p:cNvSpPr txBox="1"/>
          <p:nvPr/>
        </p:nvSpPr>
        <p:spPr>
          <a:xfrm>
            <a:off x="1254324" y="1700808"/>
            <a:ext cx="7306487" cy="3693319"/>
          </a:xfrm>
          <a:prstGeom prst="rect">
            <a:avLst/>
          </a:prstGeom>
          <a:noFill/>
        </p:spPr>
        <p:txBody>
          <a:bodyPr wrap="none" rtlCol="0">
            <a:spAutoFit/>
          </a:bodyPr>
          <a:lstStyle/>
          <a:p>
            <a:pPr marL="285750" indent="-285750">
              <a:buFont typeface="Arial" pitchFamily="34" charset="0"/>
              <a:buChar char="•"/>
            </a:pPr>
            <a:r>
              <a:rPr lang="en-GB" dirty="0" smtClean="0"/>
              <a:t>Coats in school every day and we sometime go on walks</a:t>
            </a:r>
          </a:p>
          <a:p>
            <a:r>
              <a:rPr lang="en-GB" dirty="0" smtClean="0"/>
              <a:t>and even if it is raining slightly the children will have a short </a:t>
            </a:r>
          </a:p>
          <a:p>
            <a:r>
              <a:rPr lang="en-GB" dirty="0"/>
              <a:t>p</a:t>
            </a:r>
            <a:r>
              <a:rPr lang="en-GB" dirty="0" smtClean="0"/>
              <a:t>laytime. </a:t>
            </a:r>
          </a:p>
          <a:p>
            <a:endParaRPr lang="en-GB" dirty="0"/>
          </a:p>
          <a:p>
            <a:pPr marL="285750" indent="-285750">
              <a:buFont typeface="Arial" pitchFamily="34" charset="0"/>
              <a:buChar char="•"/>
            </a:pPr>
            <a:r>
              <a:rPr lang="en-GB" dirty="0" smtClean="0"/>
              <a:t>Please make sure all your child's clothing is named, </a:t>
            </a:r>
          </a:p>
          <a:p>
            <a:r>
              <a:rPr lang="en-GB" dirty="0" smtClean="0"/>
              <a:t>including gloves, hats and scarves. </a:t>
            </a:r>
          </a:p>
          <a:p>
            <a:pPr marL="285750" indent="-285750">
              <a:buFont typeface="Arial" pitchFamily="34" charset="0"/>
              <a:buChar char="•"/>
            </a:pPr>
            <a:endParaRPr lang="en-GB" dirty="0"/>
          </a:p>
          <a:p>
            <a:pPr marL="285750" indent="-285750">
              <a:buFont typeface="Arial" pitchFamily="34" charset="0"/>
              <a:buChar char="•"/>
            </a:pPr>
            <a:r>
              <a:rPr lang="en-GB" dirty="0" smtClean="0"/>
              <a:t> Tuesdays and Fridays are PE days so the children come to</a:t>
            </a:r>
          </a:p>
          <a:p>
            <a:r>
              <a:rPr lang="en-GB" dirty="0" smtClean="0"/>
              <a:t>School wearing PE kit, not school uniform.   </a:t>
            </a:r>
          </a:p>
          <a:p>
            <a:endParaRPr lang="en-US" dirty="0"/>
          </a:p>
          <a:p>
            <a:pPr marL="285750" indent="-285750">
              <a:buFont typeface="Arial" panose="020B0604020202020204" pitchFamily="34" charset="0"/>
              <a:buChar char="•"/>
            </a:pPr>
            <a:r>
              <a:rPr lang="en-US" dirty="0" smtClean="0"/>
              <a:t>If they are in a sports club but don’t have PE that day</a:t>
            </a:r>
          </a:p>
          <a:p>
            <a:r>
              <a:rPr lang="en-US" dirty="0" smtClean="0"/>
              <a:t>then they will need to bring their kit to change into at the </a:t>
            </a:r>
          </a:p>
          <a:p>
            <a:r>
              <a:rPr lang="en-US" dirty="0" smtClean="0"/>
              <a:t>end of the school day please.</a:t>
            </a:r>
            <a:endParaRPr lang="en-US" dirty="0"/>
          </a:p>
        </p:txBody>
      </p:sp>
    </p:spTree>
    <p:extLst>
      <p:ext uri="{BB962C8B-B14F-4D97-AF65-F5344CB8AC3E}">
        <p14:creationId xmlns:p14="http://schemas.microsoft.com/office/powerpoint/2010/main" val="156453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183880" cy="1051560"/>
          </a:xfrm>
        </p:spPr>
        <p:txBody>
          <a:bodyPr>
            <a:normAutofit/>
          </a:bodyPr>
          <a:lstStyle/>
          <a:p>
            <a:r>
              <a:rPr lang="en-GB" sz="6000" dirty="0" smtClean="0"/>
              <a:t>Lastly…</a:t>
            </a:r>
            <a:endParaRPr lang="en-GB" sz="6000" dirty="0"/>
          </a:p>
        </p:txBody>
      </p:sp>
      <p:sp>
        <p:nvSpPr>
          <p:cNvPr id="3" name="TextBox 2"/>
          <p:cNvSpPr txBox="1"/>
          <p:nvPr/>
        </p:nvSpPr>
        <p:spPr>
          <a:xfrm>
            <a:off x="1259632" y="1583084"/>
            <a:ext cx="6480720" cy="4955203"/>
          </a:xfrm>
          <a:prstGeom prst="rect">
            <a:avLst/>
          </a:prstGeom>
          <a:noFill/>
        </p:spPr>
        <p:txBody>
          <a:bodyPr wrap="square" rtlCol="0">
            <a:spAutoFit/>
          </a:bodyPr>
          <a:lstStyle/>
          <a:p>
            <a:r>
              <a:rPr lang="en-GB" sz="4000" dirty="0" smtClean="0">
                <a:latin typeface="Twinkl" pitchFamily="2" charset="0"/>
              </a:rPr>
              <a:t>I’m here at the end of each day so if you have any worries or concerns, please come and talk to me, no worry is too small. </a:t>
            </a:r>
          </a:p>
          <a:p>
            <a:r>
              <a:rPr lang="en-GB" sz="4000" dirty="0" smtClean="0">
                <a:latin typeface="Twinkl" pitchFamily="2" charset="0"/>
              </a:rPr>
              <a:t>Or feel free to Dojo me a message. </a:t>
            </a:r>
          </a:p>
          <a:p>
            <a:endParaRPr lang="en-GB" dirty="0"/>
          </a:p>
          <a:p>
            <a:endParaRPr lang="en-GB" dirty="0"/>
          </a:p>
        </p:txBody>
      </p:sp>
    </p:spTree>
    <p:extLst>
      <p:ext uri="{BB962C8B-B14F-4D97-AF65-F5344CB8AC3E}">
        <p14:creationId xmlns:p14="http://schemas.microsoft.com/office/powerpoint/2010/main" val="1935738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183880" cy="1051560"/>
          </a:xfrm>
        </p:spPr>
        <p:txBody>
          <a:bodyPr/>
          <a:lstStyle/>
          <a:p>
            <a:r>
              <a:rPr lang="en-GB" dirty="0" smtClean="0"/>
              <a:t>Thank you </a:t>
            </a:r>
            <a:endParaRPr lang="en-GB" dirty="0"/>
          </a:p>
        </p:txBody>
      </p:sp>
    </p:spTree>
    <p:extLst>
      <p:ext uri="{BB962C8B-B14F-4D97-AF65-F5344CB8AC3E}">
        <p14:creationId xmlns:p14="http://schemas.microsoft.com/office/powerpoint/2010/main" val="288970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48680"/>
            <a:ext cx="7772400" cy="2011640"/>
          </a:xfrm>
        </p:spPr>
        <p:txBody>
          <a:bodyPr>
            <a:normAutofit/>
          </a:bodyPr>
          <a:lstStyle/>
          <a:p>
            <a:r>
              <a:rPr lang="en-GB" dirty="0" smtClean="0"/>
              <a:t>Mrs Smith</a:t>
            </a:r>
            <a:br>
              <a:rPr lang="en-GB" dirty="0" smtClean="0"/>
            </a:br>
            <a:endParaRPr lang="en-GB" dirty="0"/>
          </a:p>
        </p:txBody>
      </p:sp>
      <p:sp>
        <p:nvSpPr>
          <p:cNvPr id="3" name="Subtitle 2"/>
          <p:cNvSpPr>
            <a:spLocks noGrp="1"/>
          </p:cNvSpPr>
          <p:nvPr>
            <p:ph type="subTitle" idx="1"/>
          </p:nvPr>
        </p:nvSpPr>
        <p:spPr/>
        <p:txBody>
          <a:bodyPr>
            <a:noAutofit/>
          </a:bodyPr>
          <a:lstStyle/>
          <a:p>
            <a:pPr algn="l"/>
            <a:r>
              <a:rPr lang="en-GB" dirty="0" smtClean="0">
                <a:latin typeface="Twinkl" pitchFamily="2" charset="0"/>
              </a:rPr>
              <a:t>. </a:t>
            </a:r>
            <a:endParaRPr lang="en-GB" dirty="0">
              <a:latin typeface="Twinkl"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1"/>
            <a:ext cx="3456384" cy="286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7087" y="3789040"/>
            <a:ext cx="8028160" cy="2585323"/>
          </a:xfrm>
          <a:prstGeom prst="rect">
            <a:avLst/>
          </a:prstGeom>
          <a:noFill/>
        </p:spPr>
        <p:txBody>
          <a:bodyPr wrap="none" rtlCol="0">
            <a:spAutoFit/>
          </a:bodyPr>
          <a:lstStyle/>
          <a:p>
            <a:r>
              <a:rPr lang="en-GB" dirty="0" smtClean="0">
                <a:latin typeface="Twinkl" pitchFamily="2" charset="0"/>
              </a:rPr>
              <a:t>Bit about me! </a:t>
            </a:r>
          </a:p>
          <a:p>
            <a:endParaRPr lang="en-GB" dirty="0" smtClean="0">
              <a:latin typeface="Twinkl" pitchFamily="2" charset="0"/>
            </a:endParaRPr>
          </a:p>
          <a:p>
            <a:r>
              <a:rPr lang="en-GB" dirty="0" smtClean="0">
                <a:latin typeface="Twinkl" pitchFamily="2" charset="0"/>
              </a:rPr>
              <a:t>I have worked at the school for 23 years first as a nursery nurse then </a:t>
            </a:r>
          </a:p>
          <a:p>
            <a:r>
              <a:rPr lang="en-GB" dirty="0">
                <a:latin typeface="Twinkl" pitchFamily="2" charset="0"/>
              </a:rPr>
              <a:t>a</a:t>
            </a:r>
            <a:r>
              <a:rPr lang="en-GB" dirty="0" smtClean="0">
                <a:latin typeface="Twinkl" pitchFamily="2" charset="0"/>
              </a:rPr>
              <a:t>fter </a:t>
            </a:r>
            <a:r>
              <a:rPr lang="en-GB" dirty="0" smtClean="0">
                <a:latin typeface="Twinkl" pitchFamily="2" charset="0"/>
              </a:rPr>
              <a:t>studying and gaining a degree did my teacher training and have been </a:t>
            </a:r>
          </a:p>
          <a:p>
            <a:r>
              <a:rPr lang="en-GB" dirty="0" smtClean="0">
                <a:latin typeface="Twinkl" pitchFamily="2" charset="0"/>
              </a:rPr>
              <a:t>working as a teacher for the past 10 years</a:t>
            </a:r>
          </a:p>
          <a:p>
            <a:r>
              <a:rPr lang="en-GB" dirty="0" smtClean="0">
                <a:latin typeface="Twinkl" pitchFamily="2" charset="0"/>
              </a:rPr>
              <a:t>I have two adult daughters, who I brought up on my own, so I have a good </a:t>
            </a:r>
          </a:p>
          <a:p>
            <a:r>
              <a:rPr lang="en-GB" dirty="0" smtClean="0">
                <a:latin typeface="Twinkl" pitchFamily="2" charset="0"/>
              </a:rPr>
              <a:t>Understanding of </a:t>
            </a:r>
            <a:r>
              <a:rPr lang="en-GB" dirty="0" smtClean="0">
                <a:latin typeface="Twinkl" pitchFamily="2" charset="0"/>
              </a:rPr>
              <a:t>the pressures of balancing a job and  family life. </a:t>
            </a:r>
          </a:p>
          <a:p>
            <a:r>
              <a:rPr lang="en-GB" dirty="0" smtClean="0">
                <a:latin typeface="Twinkl" pitchFamily="2" charset="0"/>
              </a:rPr>
              <a:t>Please come to me if problems or worries, I hope I am approachable!</a:t>
            </a:r>
          </a:p>
          <a:p>
            <a:endParaRPr lang="en-GB" dirty="0">
              <a:latin typeface="Twinkl" pitchFamily="2" charset="0"/>
            </a:endParaRPr>
          </a:p>
        </p:txBody>
      </p:sp>
    </p:spTree>
    <p:extLst>
      <p:ext uri="{BB962C8B-B14F-4D97-AF65-F5344CB8AC3E}">
        <p14:creationId xmlns:p14="http://schemas.microsoft.com/office/powerpoint/2010/main" val="228628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 this year </a:t>
            </a:r>
            <a:endParaRPr lang="en-GB" dirty="0"/>
          </a:p>
        </p:txBody>
      </p:sp>
      <p:sp>
        <p:nvSpPr>
          <p:cNvPr id="3" name="Text Placeholder 2"/>
          <p:cNvSpPr>
            <a:spLocks noGrp="1"/>
          </p:cNvSpPr>
          <p:nvPr>
            <p:ph type="body" idx="1"/>
          </p:nvPr>
        </p:nvSpPr>
        <p:spPr/>
        <p:txBody>
          <a:bodyPr>
            <a:normAutofit fontScale="85000" lnSpcReduction="20000"/>
          </a:bodyPr>
          <a:lstStyle/>
          <a:p>
            <a:r>
              <a:rPr lang="en-GB" dirty="0" smtClean="0">
                <a:solidFill>
                  <a:schemeClr val="tx1"/>
                </a:solidFill>
                <a:latin typeface="Twinkl" pitchFamily="2" charset="0"/>
              </a:rPr>
              <a:t>These are based around central topics, the first is are more history focussed and others are geography and science based. All aspects of the curriculum are covered within them. </a:t>
            </a:r>
            <a:endParaRPr lang="en-GB" dirty="0">
              <a:solidFill>
                <a:schemeClr val="tx1"/>
              </a:solidFill>
              <a:latin typeface="Twinkl" pitchFamily="2"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3" y="980729"/>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476672"/>
            <a:ext cx="2787301" cy="369332"/>
          </a:xfrm>
          <a:prstGeom prst="rect">
            <a:avLst/>
          </a:prstGeom>
        </p:spPr>
        <p:txBody>
          <a:bodyPr wrap="none">
            <a:spAutoFit/>
          </a:bodyPr>
          <a:lstStyle/>
          <a:p>
            <a:r>
              <a:rPr lang="en-GB" dirty="0" smtClean="0"/>
              <a:t>Basketful of memories</a:t>
            </a:r>
            <a:endParaRPr lang="en-GB" dirty="0"/>
          </a:p>
        </p:txBody>
      </p:sp>
      <p:pic>
        <p:nvPicPr>
          <p:cNvPr id="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1" y="1635453"/>
            <a:ext cx="2448272" cy="24349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86563" y="4121388"/>
            <a:ext cx="1338828" cy="369332"/>
          </a:xfrm>
          <a:prstGeom prst="rect">
            <a:avLst/>
          </a:prstGeom>
        </p:spPr>
        <p:txBody>
          <a:bodyPr wrap="none">
            <a:spAutoFit/>
          </a:bodyPr>
          <a:lstStyle/>
          <a:p>
            <a:r>
              <a:rPr lang="en-GB" dirty="0" smtClean="0"/>
              <a:t>Ice world </a:t>
            </a:r>
            <a:endParaRPr lang="en-GB" dirty="0"/>
          </a:p>
        </p:txBody>
      </p:sp>
      <p:pic>
        <p:nvPicPr>
          <p:cNvPr id="8" name="Picture 2"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42" r="6668"/>
          <a:stretch/>
        </p:blipFill>
        <p:spPr bwMode="auto">
          <a:xfrm>
            <a:off x="5884128" y="1014871"/>
            <a:ext cx="2560321" cy="20009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8437" y="611397"/>
            <a:ext cx="2231701" cy="369332"/>
          </a:xfrm>
          <a:prstGeom prst="rect">
            <a:avLst/>
          </a:prstGeom>
        </p:spPr>
        <p:txBody>
          <a:bodyPr wrap="none">
            <a:spAutoFit/>
          </a:bodyPr>
          <a:lstStyle/>
          <a:p>
            <a:r>
              <a:rPr lang="en-GB" dirty="0" smtClean="0">
                <a:latin typeface="Twinkl" pitchFamily="2" charset="0"/>
              </a:rPr>
              <a:t>Summer Term Topic</a:t>
            </a:r>
            <a:endParaRPr lang="en-GB" dirty="0">
              <a:latin typeface="Twinkl" pitchFamily="2" charset="0"/>
            </a:endParaRPr>
          </a:p>
        </p:txBody>
      </p:sp>
    </p:spTree>
    <p:extLst>
      <p:ext uri="{BB962C8B-B14F-4D97-AF65-F5344CB8AC3E}">
        <p14:creationId xmlns:p14="http://schemas.microsoft.com/office/powerpoint/2010/main" val="388231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183880" cy="1051560"/>
          </a:xfrm>
        </p:spPr>
        <p:txBody>
          <a:bodyPr/>
          <a:lstStyle/>
          <a:p>
            <a:r>
              <a:rPr lang="en-GB" dirty="0" smtClean="0"/>
              <a:t>Reading </a:t>
            </a:r>
            <a:endParaRPr lang="en-GB" dirty="0"/>
          </a:p>
        </p:txBody>
      </p:sp>
      <p:sp>
        <p:nvSpPr>
          <p:cNvPr id="3" name="TextBox 2"/>
          <p:cNvSpPr txBox="1"/>
          <p:nvPr/>
        </p:nvSpPr>
        <p:spPr>
          <a:xfrm>
            <a:off x="971600" y="2132856"/>
            <a:ext cx="7344816" cy="2585323"/>
          </a:xfrm>
          <a:prstGeom prst="rect">
            <a:avLst/>
          </a:prstGeom>
          <a:noFill/>
        </p:spPr>
        <p:txBody>
          <a:bodyPr wrap="square" rtlCol="0">
            <a:spAutoFit/>
          </a:bodyPr>
          <a:lstStyle/>
          <a:p>
            <a:r>
              <a:rPr lang="en-GB" dirty="0" smtClean="0">
                <a:latin typeface="Twinkl" pitchFamily="2" charset="0"/>
              </a:rPr>
              <a:t>School reading scheme books will come home to share and read at home.</a:t>
            </a:r>
          </a:p>
          <a:p>
            <a:r>
              <a:rPr lang="en-GB" dirty="0" smtClean="0">
                <a:latin typeface="Twinkl" pitchFamily="2" charset="0"/>
              </a:rPr>
              <a:t> </a:t>
            </a:r>
          </a:p>
          <a:p>
            <a:pPr marL="285750" indent="-285750">
              <a:buFont typeface="Arial" pitchFamily="34" charset="0"/>
              <a:buChar char="•"/>
            </a:pPr>
            <a:r>
              <a:rPr lang="en-GB" dirty="0" smtClean="0">
                <a:latin typeface="Twinkl" pitchFamily="2" charset="0"/>
              </a:rPr>
              <a:t>Just read a few pages- don’t feel you have to do the whole book.</a:t>
            </a:r>
          </a:p>
          <a:p>
            <a:pPr marL="285750" indent="-285750">
              <a:buFont typeface="Arial" pitchFamily="34" charset="0"/>
              <a:buChar char="•"/>
            </a:pPr>
            <a:r>
              <a:rPr lang="en-GB" dirty="0" smtClean="0">
                <a:latin typeface="Twinkl" pitchFamily="2" charset="0"/>
              </a:rPr>
              <a:t>Discuss what they have read to show understanding.</a:t>
            </a:r>
          </a:p>
          <a:p>
            <a:pPr marL="285750" indent="-285750">
              <a:buFont typeface="Arial" pitchFamily="34" charset="0"/>
              <a:buChar char="•"/>
            </a:pPr>
            <a:r>
              <a:rPr lang="en-GB" dirty="0" smtClean="0">
                <a:latin typeface="Twinkl" pitchFamily="2" charset="0"/>
              </a:rPr>
              <a:t>When you have finished write what page you have got to or if the book is finished.</a:t>
            </a:r>
          </a:p>
          <a:p>
            <a:pPr marL="285750" indent="-285750">
              <a:buFont typeface="Arial" pitchFamily="34" charset="0"/>
              <a:buChar char="•"/>
            </a:pPr>
            <a:r>
              <a:rPr lang="en-GB" dirty="0" smtClean="0">
                <a:latin typeface="Twinkl" pitchFamily="2" charset="0"/>
              </a:rPr>
              <a:t>We aim to listen to the children read at least twice a week.   </a:t>
            </a:r>
          </a:p>
          <a:p>
            <a:endParaRPr lang="en-GB" dirty="0">
              <a:latin typeface="Twinkl" pitchFamily="2" charset="0"/>
            </a:endParaRPr>
          </a:p>
        </p:txBody>
      </p:sp>
    </p:spTree>
    <p:extLst>
      <p:ext uri="{BB962C8B-B14F-4D97-AF65-F5344CB8AC3E}">
        <p14:creationId xmlns:p14="http://schemas.microsoft.com/office/powerpoint/2010/main" val="73672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31" y="188640"/>
            <a:ext cx="8183880" cy="1051560"/>
          </a:xfrm>
        </p:spPr>
        <p:txBody>
          <a:bodyPr/>
          <a:lstStyle/>
          <a:p>
            <a:r>
              <a:rPr lang="en-GB" dirty="0" smtClean="0"/>
              <a:t>Weekly Spelling </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920"/>
          <a:stretch/>
        </p:blipFill>
        <p:spPr>
          <a:xfrm>
            <a:off x="4937726" y="685800"/>
            <a:ext cx="3431492" cy="2179396"/>
          </a:xfrm>
          <a:prstGeom prst="rect">
            <a:avLst/>
          </a:prstGeom>
        </p:spPr>
      </p:pic>
      <p:sp>
        <p:nvSpPr>
          <p:cNvPr id="4" name="TextBox 3"/>
          <p:cNvSpPr txBox="1"/>
          <p:nvPr/>
        </p:nvSpPr>
        <p:spPr>
          <a:xfrm>
            <a:off x="482985" y="3070314"/>
            <a:ext cx="8112120" cy="2862322"/>
          </a:xfrm>
          <a:prstGeom prst="rect">
            <a:avLst/>
          </a:prstGeom>
          <a:noFill/>
        </p:spPr>
        <p:txBody>
          <a:bodyPr wrap="square" rtlCol="0">
            <a:spAutoFit/>
          </a:bodyPr>
          <a:lstStyle/>
          <a:p>
            <a:r>
              <a:rPr lang="en-GB" dirty="0" smtClean="0">
                <a:latin typeface="Twinkl" pitchFamily="2" charset="0"/>
              </a:rPr>
              <a:t>One sheet will come home each week with the spelling they are to </a:t>
            </a:r>
          </a:p>
          <a:p>
            <a:r>
              <a:rPr lang="en-GB" dirty="0">
                <a:latin typeface="Twinkl" pitchFamily="2" charset="0"/>
              </a:rPr>
              <a:t>p</a:t>
            </a:r>
            <a:r>
              <a:rPr lang="en-GB" dirty="0" smtClean="0">
                <a:latin typeface="Twinkl" pitchFamily="2" charset="0"/>
              </a:rPr>
              <a:t>ractise </a:t>
            </a:r>
            <a:r>
              <a:rPr lang="en-GB" dirty="0" smtClean="0">
                <a:latin typeface="Twinkl" pitchFamily="2" charset="0"/>
              </a:rPr>
              <a:t>a duplicate will stay in school and for the children to use during morning registration.  </a:t>
            </a:r>
          </a:p>
          <a:p>
            <a:r>
              <a:rPr lang="en-GB" dirty="0" smtClean="0">
                <a:latin typeface="Twinkl" pitchFamily="2" charset="0"/>
              </a:rPr>
              <a:t>The first four words are from their word box and from the hundred high frequency word they are expected to read and spell by year 2. The other words are linked to the phonics sound we are learning that week.  </a:t>
            </a:r>
          </a:p>
          <a:p>
            <a:r>
              <a:rPr lang="en-GB" dirty="0" smtClean="0">
                <a:latin typeface="Twinkl" pitchFamily="2" charset="0"/>
              </a:rPr>
              <a:t>Each day look, cover and write. They can do this on their own.  </a:t>
            </a:r>
          </a:p>
          <a:p>
            <a:r>
              <a:rPr lang="en-GB" dirty="0" smtClean="0">
                <a:latin typeface="Twinkl" pitchFamily="2" charset="0"/>
              </a:rPr>
              <a:t>Every Friday morning we will have a spelling test. </a:t>
            </a:r>
          </a:p>
          <a:p>
            <a:r>
              <a:rPr lang="en-GB" dirty="0" smtClean="0">
                <a:latin typeface="Twinkl" pitchFamily="2" charset="0"/>
              </a:rPr>
              <a:t>I will put the results onto the new spelling sheet which will come home that evening. </a:t>
            </a:r>
            <a:endParaRPr lang="en-GB" dirty="0">
              <a:latin typeface="Twinkl" pitchFamily="2" charset="0"/>
            </a:endParaRPr>
          </a:p>
        </p:txBody>
      </p:sp>
    </p:spTree>
    <p:extLst>
      <p:ext uri="{BB962C8B-B14F-4D97-AF65-F5344CB8AC3E}">
        <p14:creationId xmlns:p14="http://schemas.microsoft.com/office/powerpoint/2010/main" val="234120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2" y="692696"/>
            <a:ext cx="8183880" cy="1051560"/>
          </a:xfrm>
        </p:spPr>
        <p:txBody>
          <a:bodyPr>
            <a:normAutofit/>
          </a:bodyPr>
          <a:lstStyle/>
          <a:p>
            <a:r>
              <a:rPr lang="en-GB" sz="5400" dirty="0" smtClean="0"/>
              <a:t>Word Boxes </a:t>
            </a:r>
            <a:endParaRPr lang="en-GB" sz="5400" dirty="0"/>
          </a:p>
        </p:txBody>
      </p:sp>
      <p:pic>
        <p:nvPicPr>
          <p:cNvPr id="2050"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1687" b="19936"/>
          <a:stretch/>
        </p:blipFill>
        <p:spPr bwMode="auto">
          <a:xfrm>
            <a:off x="2591780" y="1772816"/>
            <a:ext cx="3744416" cy="2190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245" y="4221088"/>
            <a:ext cx="7560840" cy="1754326"/>
          </a:xfrm>
          <a:prstGeom prst="rect">
            <a:avLst/>
          </a:prstGeom>
          <a:noFill/>
        </p:spPr>
        <p:txBody>
          <a:bodyPr wrap="square" rtlCol="0">
            <a:spAutoFit/>
          </a:bodyPr>
          <a:lstStyle/>
          <a:p>
            <a:r>
              <a:rPr lang="en-GB" dirty="0" smtClean="0">
                <a:latin typeface="Twinkl" pitchFamily="2" charset="0"/>
              </a:rPr>
              <a:t>The four high frequency words on the weekly spelling sheet will be added to the children's word boxes. These are to help with practising over the year. I will test as the year goes by and when they can read and spell a word I will take it out of the boxes</a:t>
            </a:r>
            <a:r>
              <a:rPr lang="en-GB" dirty="0" smtClean="0"/>
              <a:t>. </a:t>
            </a:r>
          </a:p>
          <a:p>
            <a:r>
              <a:rPr lang="en-GB" dirty="0" smtClean="0">
                <a:latin typeface="Twinkl" pitchFamily="2" charset="0"/>
              </a:rPr>
              <a:t>These boxes do break from time to time. Please feel free to replace them with a more sturdy box of a similar if not smaller size!</a:t>
            </a:r>
            <a:endParaRPr lang="en-GB" dirty="0">
              <a:latin typeface="Twinkl" pitchFamily="2" charset="0"/>
            </a:endParaRPr>
          </a:p>
        </p:txBody>
      </p:sp>
    </p:spTree>
    <p:extLst>
      <p:ext uri="{BB962C8B-B14F-4D97-AF65-F5344CB8AC3E}">
        <p14:creationId xmlns:p14="http://schemas.microsoft.com/office/powerpoint/2010/main" val="345041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823840" cy="1051560"/>
          </a:xfrm>
        </p:spPr>
        <p:txBody>
          <a:bodyPr>
            <a:normAutofit/>
          </a:bodyPr>
          <a:lstStyle/>
          <a:p>
            <a:r>
              <a:rPr lang="en-GB" sz="4800" dirty="0" smtClean="0"/>
              <a:t>Homework books</a:t>
            </a:r>
            <a:endParaRPr lang="en-GB" sz="4800" dirty="0"/>
          </a:p>
        </p:txBody>
      </p:sp>
      <p:sp>
        <p:nvSpPr>
          <p:cNvPr id="3" name="TextBox 2"/>
          <p:cNvSpPr txBox="1"/>
          <p:nvPr/>
        </p:nvSpPr>
        <p:spPr>
          <a:xfrm>
            <a:off x="478302" y="1412776"/>
            <a:ext cx="8126146" cy="4801314"/>
          </a:xfrm>
          <a:prstGeom prst="rect">
            <a:avLst/>
          </a:prstGeom>
          <a:noFill/>
        </p:spPr>
        <p:txBody>
          <a:bodyPr wrap="square" rtlCol="0">
            <a:spAutoFit/>
          </a:bodyPr>
          <a:lstStyle/>
          <a:p>
            <a:r>
              <a:rPr lang="en-GB" sz="2400" dirty="0" smtClean="0">
                <a:latin typeface="Twinkl" pitchFamily="2" charset="0"/>
              </a:rPr>
              <a:t>Each week I will set a piece of homework. This will be connected or to something else we have been learning that week (English, Maths, Science or </a:t>
            </a:r>
            <a:r>
              <a:rPr lang="en-GB" sz="2400" dirty="0">
                <a:latin typeface="Twinkl" pitchFamily="2" charset="0"/>
              </a:rPr>
              <a:t>T</a:t>
            </a:r>
            <a:r>
              <a:rPr lang="en-GB" sz="2400" dirty="0" smtClean="0">
                <a:latin typeface="Twinkl" pitchFamily="2" charset="0"/>
              </a:rPr>
              <a:t>opic focused)</a:t>
            </a:r>
          </a:p>
          <a:p>
            <a:r>
              <a:rPr lang="en-GB" sz="2400" dirty="0">
                <a:latin typeface="Twinkl" pitchFamily="2" charset="0"/>
              </a:rPr>
              <a:t>s</a:t>
            </a:r>
            <a:r>
              <a:rPr lang="en-GB" sz="2400" dirty="0" smtClean="0">
                <a:latin typeface="Twinkl" pitchFamily="2" charset="0"/>
              </a:rPr>
              <a:t>o it should not be alien to your child. </a:t>
            </a:r>
          </a:p>
          <a:p>
            <a:r>
              <a:rPr lang="en-GB" sz="2400" dirty="0" smtClean="0">
                <a:latin typeface="Twinkl" pitchFamily="2" charset="0"/>
              </a:rPr>
              <a:t>They are mostly short pieces of work and should take no longer that 15 -20 minutes.</a:t>
            </a:r>
          </a:p>
          <a:p>
            <a:r>
              <a:rPr lang="en-GB" sz="2400" dirty="0" smtClean="0">
                <a:latin typeface="Twinkl" pitchFamily="2" charset="0"/>
              </a:rPr>
              <a:t>Please, if you child gets distress with a piece of homework then leave it and chat with me.</a:t>
            </a:r>
          </a:p>
          <a:p>
            <a:endParaRPr lang="en-GB" sz="2400" dirty="0">
              <a:latin typeface="Twinkl" pitchFamily="2" charset="0"/>
            </a:endParaRPr>
          </a:p>
          <a:p>
            <a:r>
              <a:rPr lang="en-GB" sz="2400" i="1" dirty="0" smtClean="0">
                <a:latin typeface="Twinkl" pitchFamily="2" charset="0"/>
              </a:rPr>
              <a:t>This week’s homework: make a collection of memories from your life so far, from holidays, birthdays, special events </a:t>
            </a:r>
            <a:r>
              <a:rPr lang="en-GB" sz="2400" i="1" dirty="0" err="1" smtClean="0">
                <a:latin typeface="Twinkl" pitchFamily="2" charset="0"/>
              </a:rPr>
              <a:t>etc</a:t>
            </a:r>
            <a:r>
              <a:rPr lang="en-GB" sz="2400" i="1" dirty="0" smtClean="0">
                <a:latin typeface="Twinkl" pitchFamily="2" charset="0"/>
              </a:rPr>
              <a:t>  ( photos to order by age, (baby, 1 2 3 4 5) </a:t>
            </a:r>
          </a:p>
          <a:p>
            <a:endParaRPr lang="en-GB" dirty="0"/>
          </a:p>
        </p:txBody>
      </p:sp>
    </p:spTree>
    <p:extLst>
      <p:ext uri="{BB962C8B-B14F-4D97-AF65-F5344CB8AC3E}">
        <p14:creationId xmlns:p14="http://schemas.microsoft.com/office/powerpoint/2010/main" val="278749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183880" cy="1051560"/>
          </a:xfrm>
        </p:spPr>
        <p:txBody>
          <a:bodyPr/>
          <a:lstStyle/>
          <a:p>
            <a:r>
              <a:rPr lang="en-GB" dirty="0" smtClean="0"/>
              <a:t>Hopping Holly</a:t>
            </a:r>
            <a:endParaRPr lang="en-GB"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692696"/>
            <a:ext cx="291632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1556792"/>
            <a:ext cx="4536504" cy="3416320"/>
          </a:xfrm>
          <a:prstGeom prst="rect">
            <a:avLst/>
          </a:prstGeom>
          <a:noFill/>
        </p:spPr>
        <p:txBody>
          <a:bodyPr wrap="square" rtlCol="0">
            <a:spAutoFit/>
          </a:bodyPr>
          <a:lstStyle/>
          <a:p>
            <a:r>
              <a:rPr lang="en-GB" dirty="0" smtClean="0">
                <a:latin typeface="Twinkl" pitchFamily="2" charset="0"/>
              </a:rPr>
              <a:t>Hopping Holly is our class rabbit.</a:t>
            </a:r>
          </a:p>
          <a:p>
            <a:r>
              <a:rPr lang="en-GB" dirty="0" smtClean="0">
                <a:latin typeface="Twinkl" pitchFamily="2" charset="0"/>
              </a:rPr>
              <a:t>She likes to go home with children</a:t>
            </a:r>
          </a:p>
          <a:p>
            <a:r>
              <a:rPr lang="en-GB" dirty="0">
                <a:latin typeface="Twinkl" pitchFamily="2" charset="0"/>
              </a:rPr>
              <a:t>a</a:t>
            </a:r>
            <a:r>
              <a:rPr lang="en-GB" dirty="0" smtClean="0">
                <a:latin typeface="Twinkl" pitchFamily="2" charset="0"/>
              </a:rPr>
              <a:t>t the weekend as she gets very lonely </a:t>
            </a:r>
          </a:p>
          <a:p>
            <a:r>
              <a:rPr lang="en-GB" dirty="0">
                <a:latin typeface="Twinkl" pitchFamily="2" charset="0"/>
              </a:rPr>
              <a:t>i</a:t>
            </a:r>
            <a:r>
              <a:rPr lang="en-GB" dirty="0" smtClean="0">
                <a:latin typeface="Twinkl" pitchFamily="2" charset="0"/>
              </a:rPr>
              <a:t>n school on her own!!</a:t>
            </a:r>
            <a:endParaRPr lang="en-GB" dirty="0">
              <a:latin typeface="Twinkl" pitchFamily="2" charset="0"/>
            </a:endParaRPr>
          </a:p>
          <a:p>
            <a:endParaRPr lang="en-GB" dirty="0" smtClean="0">
              <a:latin typeface="Twinkl" pitchFamily="2" charset="0"/>
            </a:endParaRPr>
          </a:p>
          <a:p>
            <a:r>
              <a:rPr lang="en-GB" dirty="0" smtClean="0">
                <a:latin typeface="Twinkl" pitchFamily="2" charset="0"/>
              </a:rPr>
              <a:t>This is an opportunity for your child to </a:t>
            </a:r>
          </a:p>
          <a:p>
            <a:r>
              <a:rPr lang="en-GB" dirty="0">
                <a:latin typeface="Twinkl" pitchFamily="2" charset="0"/>
              </a:rPr>
              <a:t>w</a:t>
            </a:r>
            <a:r>
              <a:rPr lang="en-GB" dirty="0" smtClean="0">
                <a:latin typeface="Twinkl" pitchFamily="2" charset="0"/>
              </a:rPr>
              <a:t>rite for a purpose, </a:t>
            </a:r>
            <a:r>
              <a:rPr lang="en-GB" dirty="0">
                <a:latin typeface="Twinkl" pitchFamily="2" charset="0"/>
              </a:rPr>
              <a:t>t</a:t>
            </a:r>
            <a:r>
              <a:rPr lang="en-GB" dirty="0" smtClean="0">
                <a:latin typeface="Twinkl" pitchFamily="2" charset="0"/>
              </a:rPr>
              <a:t>elling us all about what Holly got up to the weekend she stayed with you.</a:t>
            </a:r>
          </a:p>
          <a:p>
            <a:r>
              <a:rPr lang="en-GB" dirty="0" smtClean="0">
                <a:latin typeface="Twinkl" pitchFamily="2" charset="0"/>
              </a:rPr>
              <a:t>It only need to be a couple of sentences.  </a:t>
            </a:r>
          </a:p>
          <a:p>
            <a:r>
              <a:rPr lang="en-GB" dirty="0" smtClean="0">
                <a:latin typeface="Twinkl" pitchFamily="2" charset="0"/>
              </a:rPr>
              <a:t>A drawing or photo to would be great to accompany the writing.  </a:t>
            </a:r>
            <a:endParaRPr lang="en-GB" dirty="0">
              <a:latin typeface="Twinkl" pitchFamily="2" charset="0"/>
            </a:endParaRPr>
          </a:p>
        </p:txBody>
      </p:sp>
    </p:spTree>
    <p:extLst>
      <p:ext uri="{BB962C8B-B14F-4D97-AF65-F5344CB8AC3E}">
        <p14:creationId xmlns:p14="http://schemas.microsoft.com/office/powerpoint/2010/main" val="288874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183880" cy="1051560"/>
          </a:xfrm>
        </p:spPr>
        <p:txBody>
          <a:bodyPr/>
          <a:lstStyle/>
          <a:p>
            <a:r>
              <a:rPr lang="en-GB" dirty="0" smtClean="0"/>
              <a:t>Library Books </a:t>
            </a:r>
            <a:endParaRPr lang="en-GB" dirty="0"/>
          </a:p>
        </p:txBody>
      </p:sp>
      <p:sp>
        <p:nvSpPr>
          <p:cNvPr id="3" name="TextBox 2"/>
          <p:cNvSpPr txBox="1"/>
          <p:nvPr/>
        </p:nvSpPr>
        <p:spPr>
          <a:xfrm>
            <a:off x="611560" y="2127423"/>
            <a:ext cx="7108036" cy="2862322"/>
          </a:xfrm>
          <a:prstGeom prst="rect">
            <a:avLst/>
          </a:prstGeom>
          <a:noFill/>
        </p:spPr>
        <p:txBody>
          <a:bodyPr wrap="none" rtlCol="0">
            <a:spAutoFit/>
          </a:bodyPr>
          <a:lstStyle/>
          <a:p>
            <a:r>
              <a:rPr lang="en-GB" dirty="0" smtClean="0">
                <a:latin typeface="Twinkl" pitchFamily="2" charset="0"/>
              </a:rPr>
              <a:t>Every Thursday we will use our school library and the children will</a:t>
            </a:r>
          </a:p>
          <a:p>
            <a:r>
              <a:rPr lang="en-GB" dirty="0">
                <a:latin typeface="Twinkl" pitchFamily="2" charset="0"/>
              </a:rPr>
              <a:t>h</a:t>
            </a:r>
            <a:r>
              <a:rPr lang="en-GB" dirty="0" smtClean="0">
                <a:latin typeface="Twinkl" pitchFamily="2" charset="0"/>
              </a:rPr>
              <a:t>ave time to choose a book of their choice. </a:t>
            </a:r>
          </a:p>
          <a:p>
            <a:r>
              <a:rPr lang="en-GB" dirty="0">
                <a:latin typeface="Twinkl" pitchFamily="2" charset="0"/>
              </a:rPr>
              <a:t>T</a:t>
            </a:r>
            <a:r>
              <a:rPr lang="en-GB" dirty="0" smtClean="0">
                <a:latin typeface="Twinkl" pitchFamily="2" charset="0"/>
              </a:rPr>
              <a:t>hey can take it home and bring it back the next Thursday.</a:t>
            </a:r>
          </a:p>
          <a:p>
            <a:endParaRPr lang="en-GB" dirty="0">
              <a:latin typeface="Twinkl" pitchFamily="2" charset="0"/>
            </a:endParaRPr>
          </a:p>
          <a:p>
            <a:r>
              <a:rPr lang="en-GB" dirty="0" smtClean="0">
                <a:latin typeface="Twinkl" pitchFamily="2" charset="0"/>
              </a:rPr>
              <a:t>I keep a record of the book they have at home so if it gets muddled </a:t>
            </a:r>
          </a:p>
          <a:p>
            <a:r>
              <a:rPr lang="en-GB" dirty="0">
                <a:latin typeface="Twinkl" pitchFamily="2" charset="0"/>
              </a:rPr>
              <a:t>w</a:t>
            </a:r>
            <a:r>
              <a:rPr lang="en-GB" dirty="0" smtClean="0">
                <a:latin typeface="Twinkl" pitchFamily="2" charset="0"/>
              </a:rPr>
              <a:t>ith other books at home and you forget the title then I can help.  </a:t>
            </a:r>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877707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126</TotalTime>
  <Words>913</Words>
  <Application>Microsoft Office PowerPoint</Application>
  <PresentationFormat>On-screen Show (4:3)</PresentationFormat>
  <Paragraphs>82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Aspect</vt:lpstr>
      <vt:lpstr>Parents’ Meeting  Rabbit Class </vt:lpstr>
      <vt:lpstr>Mrs Smith </vt:lpstr>
      <vt:lpstr>Curriculum this year </vt:lpstr>
      <vt:lpstr>Reading </vt:lpstr>
      <vt:lpstr>Weekly Spelling </vt:lpstr>
      <vt:lpstr>Word Boxes </vt:lpstr>
      <vt:lpstr>Homework books</vt:lpstr>
      <vt:lpstr>Hopping Holly</vt:lpstr>
      <vt:lpstr>Library Books </vt:lpstr>
      <vt:lpstr>Dojo </vt:lpstr>
      <vt:lpstr> Reminders</vt:lpstr>
      <vt:lpstr>Lastly…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Meeting  Rabbit Class</dc:title>
  <dc:creator>Heidi Smith</dc:creator>
  <cp:lastModifiedBy>Heidi Smith</cp:lastModifiedBy>
  <cp:revision>13</cp:revision>
  <cp:lastPrinted>2022-09-06T15:41:28Z</cp:lastPrinted>
  <dcterms:created xsi:type="dcterms:W3CDTF">2022-09-06T14:26:03Z</dcterms:created>
  <dcterms:modified xsi:type="dcterms:W3CDTF">2022-09-08T11:28:43Z</dcterms:modified>
</cp:coreProperties>
</file>